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84" r:id="rId2"/>
    <p:sldId id="375" r:id="rId3"/>
    <p:sldId id="385" r:id="rId4"/>
    <p:sldId id="386" r:id="rId5"/>
    <p:sldId id="387" r:id="rId6"/>
    <p:sldId id="388" r:id="rId7"/>
    <p:sldId id="536" r:id="rId8"/>
    <p:sldId id="389" r:id="rId9"/>
    <p:sldId id="390" r:id="rId10"/>
    <p:sldId id="391" r:id="rId11"/>
    <p:sldId id="392" r:id="rId12"/>
    <p:sldId id="398" r:id="rId13"/>
    <p:sldId id="397" r:id="rId14"/>
    <p:sldId id="396" r:id="rId15"/>
    <p:sldId id="395" r:id="rId16"/>
    <p:sldId id="537" r:id="rId17"/>
    <p:sldId id="400" r:id="rId18"/>
    <p:sldId id="402" r:id="rId19"/>
    <p:sldId id="404" r:id="rId20"/>
    <p:sldId id="405" r:id="rId21"/>
    <p:sldId id="407" r:id="rId22"/>
    <p:sldId id="406" r:id="rId23"/>
    <p:sldId id="403" r:id="rId24"/>
    <p:sldId id="435" r:id="rId25"/>
    <p:sldId id="401" r:id="rId26"/>
    <p:sldId id="409" r:id="rId27"/>
    <p:sldId id="410" r:id="rId28"/>
    <p:sldId id="414" r:id="rId29"/>
    <p:sldId id="413" r:id="rId30"/>
    <p:sldId id="415" r:id="rId31"/>
    <p:sldId id="538" r:id="rId32"/>
    <p:sldId id="539" r:id="rId33"/>
    <p:sldId id="412" r:id="rId34"/>
    <p:sldId id="540" r:id="rId35"/>
    <p:sldId id="411" r:id="rId36"/>
    <p:sldId id="436" r:id="rId37"/>
    <p:sldId id="416" r:id="rId38"/>
    <p:sldId id="417" r:id="rId39"/>
    <p:sldId id="420" r:id="rId40"/>
    <p:sldId id="419" r:id="rId41"/>
    <p:sldId id="418" r:id="rId42"/>
    <p:sldId id="422" r:id="rId43"/>
    <p:sldId id="423" r:id="rId44"/>
    <p:sldId id="424" r:id="rId45"/>
    <p:sldId id="437" r:id="rId46"/>
    <p:sldId id="425" r:id="rId47"/>
    <p:sldId id="426" r:id="rId48"/>
    <p:sldId id="427" r:id="rId49"/>
    <p:sldId id="428" r:id="rId50"/>
    <p:sldId id="429" r:id="rId51"/>
    <p:sldId id="492" r:id="rId52"/>
    <p:sldId id="54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2F7"/>
    <a:srgbClr val="F5E3F6"/>
    <a:srgbClr val="FFA2FF"/>
    <a:srgbClr val="9954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5" autoAdjust="0"/>
    <p:restoredTop sz="94676" autoAdjust="0"/>
  </p:normalViewPr>
  <p:slideViewPr>
    <p:cSldViewPr snapToGrid="0" snapToObjects="1">
      <p:cViewPr varScale="1">
        <p:scale>
          <a:sx n="108" d="100"/>
          <a:sy n="108" d="100"/>
        </p:scale>
        <p:origin x="6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9407F-4A04-9B45-A9A7-0146D3C45FC8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1E240-CF40-6B4C-996A-BDE4FFB7E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0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39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65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38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9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1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xkcd.com/89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mstat.tandfonline.com/doi/abs/10.1080/00031305.2016.1154108#.XF_ODc9KjO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mchankins.wordpress.com/2013/04/21/still-not-significant/" TargetMode="External"/><Relationship Id="rId7" Type="http://schemas.openxmlformats.org/officeDocument/2006/relationships/hyperlink" Target="https://xkcd.com/1478/" TargetMode="External"/><Relationship Id="rId2" Type="http://schemas.openxmlformats.org/officeDocument/2006/relationships/hyperlink" Target="https://scientistseessquirrel.wordpress.com/2015/11/16/is-nearly-significant-ridiculo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Freestyle_wrestling#/media/File:DF-SD-01-07078.jpg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mbc-comics.com/comic/the-satan-gen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j.com/content/363/bmj.k5094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799" y="5406189"/>
            <a:ext cx="4351421" cy="1010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br>
              <a:rPr lang="en-US" dirty="0"/>
            </a:br>
            <a:br>
              <a:rPr lang="en-US" dirty="0"/>
            </a:br>
            <a:r>
              <a:rPr lang="en-US" sz="4500" dirty="0"/>
              <a:t>Analysis of Biological Data</a:t>
            </a:r>
          </a:p>
          <a:p>
            <a:pPr algn="l"/>
            <a:r>
              <a:rPr lang="en-US" sz="4500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25973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5000" b="1" dirty="0">
                    <a:solidFill>
                      <a:srgbClr val="9954CC"/>
                    </a:solidFill>
                  </a:rPr>
                  <a:t>Null hypothesis: </a:t>
                </a:r>
                <a:r>
                  <a:rPr lang="en-US" sz="5000" dirty="0"/>
                  <a:t>a specific statement about a population made for the sake of argument (aka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50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0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50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5000" b="0" i="0" smtClean="0">
                        <a:solidFill>
                          <a:srgbClr val="9954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5000" dirty="0"/>
                  <a:t>the skeptical view).</a:t>
                </a:r>
              </a:p>
              <a:p>
                <a:pPr marL="0" indent="0">
                  <a:buNone/>
                </a:pPr>
                <a:endParaRPr lang="en-US" sz="5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3704" t="-2723" r="-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Null hypothesis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3400" b="1" dirty="0">
                    <a:solidFill>
                      <a:srgbClr val="9954CC"/>
                    </a:solidFill>
                  </a:rPr>
                  <a:t>Null hypothesis: </a:t>
                </a:r>
                <a:r>
                  <a:rPr lang="en-US" sz="3400" dirty="0"/>
                  <a:t>a specific statement about a population made for the sake of argument. </a:t>
                </a:r>
              </a:p>
              <a:p>
                <a:pPr lvl="1"/>
                <a:r>
                  <a:rPr lang="en-US" sz="3400" dirty="0"/>
                  <a:t>aka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400" b="1" i="1" smtClean="0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4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34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400" dirty="0"/>
                  <a:t>.</a:t>
                </a:r>
                <a:endParaRPr lang="en-US" sz="1000" dirty="0"/>
              </a:p>
              <a:p>
                <a:pPr marL="0" lvl="0" indent="0">
                  <a:buNone/>
                </a:pPr>
                <a:r>
                  <a:rPr lang="en-US" sz="1000" dirty="0">
                    <a:solidFill>
                      <a:srgbClr val="FFC000"/>
                    </a:solidFill>
                  </a:rPr>
                  <a:t> </a:t>
                </a:r>
              </a:p>
              <a:p>
                <a:pPr marL="0" lvl="0" indent="0">
                  <a:buNone/>
                </a:pPr>
                <a:r>
                  <a:rPr lang="en-US" sz="3400" dirty="0">
                    <a:solidFill>
                      <a:srgbClr val="FFC000"/>
                    </a:solidFill>
                  </a:rPr>
                  <a:t>Alternate hypothesis: </a:t>
                </a:r>
                <a:r>
                  <a:rPr lang="en-US" sz="3400" dirty="0"/>
                  <a:t>All parameter values except the null.</a:t>
                </a:r>
              </a:p>
              <a:p>
                <a:pPr lvl="1"/>
                <a:r>
                  <a:rPr lang="en-US" sz="3400" dirty="0"/>
                  <a:t>aka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4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 sz="34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ar-AE" sz="3400" dirty="0"/>
                  <a:t>, </a:t>
                </a:r>
                <a:r>
                  <a:rPr lang="en-US" sz="3400" dirty="0"/>
                  <a:t>aka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4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 sz="34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sz="3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2160" t="-1485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9954CC"/>
                </a:solidFill>
              </a:rPr>
              <a:t>Null</a:t>
            </a:r>
            <a:r>
              <a:rPr lang="en-US" sz="4000" dirty="0">
                <a:solidFill>
                  <a:srgbClr val="F9E2F7"/>
                </a:solidFill>
              </a:rPr>
              <a:t> vs. </a:t>
            </a:r>
            <a:r>
              <a:rPr lang="en-US" sz="4000" dirty="0">
                <a:solidFill>
                  <a:srgbClr val="FFC000"/>
                </a:solidFill>
              </a:rPr>
              <a:t>Alternate hypothesis</a:t>
            </a:r>
            <a:endParaRPr lang="en-US" sz="4000" dirty="0">
              <a:solidFill>
                <a:srgbClr val="F9E2F7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6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4000" dirty="0"/>
              <a:t>Our goal is to learn about the </a:t>
            </a:r>
            <a:r>
              <a:rPr lang="en-US" sz="4000" b="1" dirty="0">
                <a:solidFill>
                  <a:schemeClr val="accent6"/>
                </a:solidFill>
              </a:rPr>
              <a:t>World Out There (the population)</a:t>
            </a:r>
            <a:r>
              <a:rPr lang="en-US" sz="4000" dirty="0"/>
              <a:t> from our </a:t>
            </a:r>
            <a:r>
              <a:rPr lang="en-US" sz="4000" b="1" dirty="0">
                <a:solidFill>
                  <a:schemeClr val="accent1"/>
                </a:solidFill>
              </a:rPr>
              <a:t>finite view (the sample).</a:t>
            </a:r>
          </a:p>
          <a:p>
            <a:pPr marL="0" lvl="0" indent="0">
              <a:buNone/>
            </a:pPr>
            <a:endParaRPr lang="en-US" sz="1000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US" sz="4000" dirty="0"/>
              <a:t>Rejecting the </a:t>
            </a:r>
            <a:r>
              <a:rPr lang="en-US" sz="4000" b="1" i="1" dirty="0">
                <a:solidFill>
                  <a:srgbClr val="9954CC"/>
                </a:solidFill>
              </a:rPr>
              <a:t>H</a:t>
            </a:r>
            <a:r>
              <a:rPr lang="en-US" sz="4000" b="1" i="1" baseline="-25000" dirty="0">
                <a:solidFill>
                  <a:srgbClr val="9954CC"/>
                </a:solidFill>
              </a:rPr>
              <a:t>0</a:t>
            </a:r>
            <a:r>
              <a:rPr lang="en-US" sz="4000" dirty="0"/>
              <a:t> is not our goal </a:t>
            </a:r>
          </a:p>
          <a:p>
            <a:pPr marL="0" lvl="0" indent="0">
              <a:buNone/>
            </a:pPr>
            <a:r>
              <a:rPr lang="en-US" sz="4000" dirty="0"/>
              <a:t>(but it can be satisfying / exciting).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Remember Why We Do Stats!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6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01792" cy="5121275"/>
              </a:xfrm>
            </p:spPr>
            <p:txBody>
              <a:bodyPr>
                <a:normAutofit/>
              </a:bodyPr>
              <a:lstStyle/>
              <a:p>
                <a:pPr lvl="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Reflects all aspects of the </a:t>
                </a:r>
                <a:r>
                  <a:rPr lang="en-US" sz="4000" b="1" dirty="0">
                    <a:solidFill>
                      <a:srgbClr val="9954CC"/>
                    </a:solidFill>
                  </a:rPr>
                  <a:t>null / boring </a:t>
                </a:r>
                <a:r>
                  <a:rPr lang="en-US" sz="4000" dirty="0"/>
                  <a:t>population, save those posed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ar-AE" sz="4000" dirty="0"/>
                  <a:t>.</a:t>
                </a:r>
                <a:endParaRPr lang="en-US" sz="4000" dirty="0"/>
              </a:p>
              <a:p>
                <a:pPr lvl="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Asks “</a:t>
                </a:r>
                <a:r>
                  <a:rPr lang="en-US" sz="4000" i="1" dirty="0"/>
                  <a:t>Can results be easily explained by chance?</a:t>
                </a:r>
                <a:r>
                  <a:rPr lang="en-US" sz="4000" dirty="0"/>
                  <a:t>”</a:t>
                </a:r>
              </a:p>
              <a:p>
                <a:pPr lvl="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Would be interesting if proven wrong.</a:t>
                </a:r>
              </a:p>
              <a:p>
                <a:pPr lvl="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Reflects the process of sampling.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01792" cy="5121275"/>
              </a:xfrm>
              <a:blipFill>
                <a:blip r:embed="rId2"/>
                <a:stretch>
                  <a:fillRect l="-2417" t="-1980" r="-1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 Good Null Hypothesis: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09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0634" y="1600200"/>
                <a:ext cx="8550234" cy="512127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43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3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43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43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4300" b="1" dirty="0">
                    <a:solidFill>
                      <a:srgbClr val="F9E2F7"/>
                    </a:solidFill>
                  </a:rPr>
                  <a:t>😒 </a:t>
                </a:r>
                <a:r>
                  <a:rPr lang="en-US" sz="4300" b="1" dirty="0"/>
                  <a:t>is specific</a:t>
                </a:r>
              </a:p>
              <a:p>
                <a:pPr marL="0" indent="0">
                  <a:buNone/>
                </a:pPr>
                <a:r>
                  <a:rPr lang="en-US" dirty="0"/>
                  <a:t>This that the </a:t>
                </a:r>
                <a:r>
                  <a:rPr lang="en-US" b="1" dirty="0">
                    <a:solidFill>
                      <a:srgbClr val="7030A0"/>
                    </a:solidFill>
                  </a:rPr>
                  <a:t>null hypothesis </a:t>
                </a:r>
                <a:r>
                  <a:rPr lang="en-US" dirty="0"/>
                  <a:t>specifies a model that can generate a sampling distribution.</a:t>
                </a:r>
              </a:p>
              <a:p>
                <a:r>
                  <a:rPr lang="en-US" sz="2800" i="1" dirty="0"/>
                  <a:t>e.g.</a:t>
                </a:r>
                <a:r>
                  <a:rPr lang="en-US" sz="2800" dirty="0"/>
                  <a:t> “</a:t>
                </a:r>
                <a:r>
                  <a:rPr lang="el-GR" sz="2800" dirty="0">
                    <a:latin typeface="Calibri" panose="020F0502020204030204" pitchFamily="34" charset="0"/>
                  </a:rPr>
                  <a:t>μ</a:t>
                </a:r>
                <a:r>
                  <a:rPr lang="en-US" sz="2800" dirty="0">
                    <a:latin typeface="Calibri" panose="020F0502020204030204" pitchFamily="34" charset="0"/>
                  </a:rPr>
                  <a:t> = 0”  or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800" dirty="0">
                            <a:latin typeface="Calibri" panose="020F050202020403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= 1</a:t>
                </a:r>
                <a:r>
                  <a:rPr lang="en-US" sz="2800" dirty="0">
                    <a:latin typeface="Calibri" panose="020F0502020204030204" pitchFamily="34" charset="0"/>
                  </a:rPr>
                  <a:t>”</a:t>
                </a:r>
                <a:r>
                  <a:rPr lang="en-US" sz="2800" dirty="0"/>
                  <a:t> or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800" dirty="0">
                            <a:latin typeface="Calibri" panose="020F0502020204030204" pitchFamily="34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pop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</m:sSub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800" dirty="0">
                            <a:latin typeface="Calibri" panose="020F0502020204030204" pitchFamily="34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pop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”.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sz="4000" b="1" dirty="0">
                    <a:solidFill>
                      <a:srgbClr val="FFC000"/>
                    </a:solidFill>
                  </a:rPr>
                  <a:t>Alternative hypotheses </a:t>
                </a:r>
                <a:r>
                  <a:rPr lang="en-US" sz="4000" b="1" dirty="0"/>
                  <a:t>are less specific</a:t>
                </a:r>
              </a:p>
              <a:p>
                <a:pPr marL="0" indent="0">
                  <a:buNone/>
                </a:pPr>
                <a:r>
                  <a:rPr lang="en-US" sz="3000" dirty="0"/>
                  <a:t>We can’t generate a sampling distribution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0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0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3000" dirty="0"/>
                  <a:t>.</a:t>
                </a:r>
              </a:p>
              <a:p>
                <a:r>
                  <a:rPr lang="en-US" sz="2800" i="1" dirty="0"/>
                  <a:t>e.g.</a:t>
                </a:r>
                <a:r>
                  <a:rPr lang="en-US" sz="2800" dirty="0"/>
                  <a:t> </a:t>
                </a:r>
                <a:r>
                  <a:rPr lang="en-US" sz="2800" i="1" dirty="0"/>
                  <a:t>“The sample does not come from a population with the parameter specified by the null model” </a:t>
                </a:r>
                <a:r>
                  <a:rPr lang="en-US" sz="2800" dirty="0"/>
                  <a:t>or “X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Y”.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634" y="1600200"/>
                <a:ext cx="8550234" cy="5121275"/>
              </a:xfrm>
              <a:blipFill>
                <a:blip r:embed="rId2"/>
                <a:stretch>
                  <a:fillRect l="-1780" t="-2228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dirty="0">
                    <a:solidFill>
                      <a:srgbClr val="F9E2F7"/>
                    </a:solidFill>
                  </a:rPr>
                  <a:t>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 sz="4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7030A0"/>
                    </a:solidFill>
                  </a:rPr>
                  <a:t> </a:t>
                </a:r>
                <a:r>
                  <a:rPr lang="en-US" sz="4000" dirty="0">
                    <a:solidFill>
                      <a:srgbClr val="F9E2F7"/>
                    </a:solidFill>
                  </a:rPr>
                  <a:t>😒 is specific, </a:t>
                </a:r>
                <a:r>
                  <a:rPr lang="en-US" sz="4000" dirty="0">
                    <a:solidFill>
                      <a:schemeClr val="bg1"/>
                    </a:solidFill>
                  </a:rPr>
                  <a:t>🤓</a:t>
                </a:r>
                <a:r>
                  <a:rPr lang="en-US" sz="40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ar-AE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🤓 is not.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7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9491" y="1640234"/>
            <a:ext cx="4073237" cy="4588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Heck, my eight grade science class managed to conclusively rejected it just based on a classroom experiment. It’s pretty sad to hear about million-dollar research teams who can’t even manage that. </a:t>
            </a:r>
            <a:r>
              <a:rPr lang="en-US" sz="2000" dirty="0">
                <a:hlinkClick r:id="rId2"/>
              </a:rPr>
              <a:t>https://xkcd.com/892/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dirty="0">
                    <a:solidFill>
                      <a:srgbClr val="F9E2F7"/>
                    </a:solidFill>
                  </a:rPr>
                  <a:t>Why Do We Test</a:t>
                </a:r>
                <a:r>
                  <a:rPr lang="en-US" sz="4000" b="1" dirty="0">
                    <a:solidFill>
                      <a:srgbClr val="F9E2F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4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858E6B6-362D-2848-8708-34D28211F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98" y="1640233"/>
            <a:ext cx="3032636" cy="45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1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The P-value</a:t>
            </a:r>
            <a:br>
              <a:rPr lang="en-US" sz="5000" cap="none" dirty="0">
                <a:solidFill>
                  <a:srgbClr val="F9E2F7"/>
                </a:solidFill>
              </a:rPr>
            </a:br>
            <a:r>
              <a:rPr lang="en-US" b="0" dirty="0"/>
              <a:t>😲 </a:t>
            </a:r>
            <a:r>
              <a:rPr lang="en-US" sz="5000" cap="none" dirty="0">
                <a:solidFill>
                  <a:srgbClr val="F9E2F7"/>
                </a:solidFill>
              </a:rPr>
              <a:t>A measure of surprise </a:t>
            </a:r>
            <a:r>
              <a:rPr lang="en-US" b="0" dirty="0"/>
              <a:t>😲</a:t>
            </a:r>
            <a:endParaRPr lang="en-US" sz="5000" cap="none" dirty="0">
              <a:solidFill>
                <a:srgbClr val="F9E2F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158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b="1" dirty="0"/>
              <a:t>The p-value is the probability a sample from the </a:t>
            </a:r>
            <a:r>
              <a:rPr lang="en-US" sz="2800" b="1" dirty="0">
                <a:solidFill>
                  <a:srgbClr val="7030A0"/>
                </a:solidFill>
              </a:rPr>
              <a:t>null model</a:t>
            </a:r>
            <a:r>
              <a:rPr lang="en-US" sz="2800" b="1" dirty="0"/>
              <a:t> would be as or more extreme than our </a:t>
            </a:r>
            <a:r>
              <a:rPr lang="en-US" sz="2800" b="1" dirty="0">
                <a:solidFill>
                  <a:srgbClr val="0070C0"/>
                </a:solidFill>
              </a:rPr>
              <a:t>sample</a:t>
            </a:r>
            <a:r>
              <a:rPr lang="en-US" sz="2800" b="1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P-Value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C7B7A-0F5C-D540-9989-259982E6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56" t="-8912" r="-5556" b="-8912"/>
          <a:stretch/>
        </p:blipFill>
        <p:spPr>
          <a:xfrm>
            <a:off x="23750" y="2532457"/>
            <a:ext cx="9144000" cy="40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Evaluating where the </a:t>
            </a:r>
            <a:r>
              <a:rPr lang="en-US" b="1" dirty="0">
                <a:solidFill>
                  <a:schemeClr val="accent1"/>
                </a:solidFill>
              </a:rPr>
              <a:t>test statistic </a:t>
            </a:r>
            <a:r>
              <a:rPr lang="en-US" dirty="0"/>
              <a:t>lies on a sampling distribution built from the </a:t>
            </a:r>
            <a:r>
              <a:rPr lang="en-US" b="1" dirty="0">
                <a:solidFill>
                  <a:srgbClr val="7030A0"/>
                </a:solidFill>
              </a:rPr>
              <a:t>null model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We generate this </a:t>
            </a:r>
            <a:r>
              <a:rPr lang="en-US" b="1" dirty="0">
                <a:solidFill>
                  <a:srgbClr val="7030A0"/>
                </a:solidFill>
              </a:rPr>
              <a:t>nul</a:t>
            </a:r>
            <a:r>
              <a:rPr lang="en-US" dirty="0">
                <a:solidFill>
                  <a:srgbClr val="7030A0"/>
                </a:solidFill>
              </a:rPr>
              <a:t>l</a:t>
            </a:r>
            <a:r>
              <a:rPr lang="en-US" dirty="0"/>
              <a:t> sampling distribution by:</a:t>
            </a:r>
          </a:p>
          <a:p>
            <a:r>
              <a:rPr lang="en-US" b="1" dirty="0"/>
              <a:t>Simulation</a:t>
            </a:r>
          </a:p>
          <a:p>
            <a:r>
              <a:rPr lang="en-US" b="1" dirty="0"/>
              <a:t>Permutation</a:t>
            </a:r>
            <a:r>
              <a:rPr lang="en-US" dirty="0"/>
              <a:t> (shuffling)</a:t>
            </a:r>
          </a:p>
          <a:p>
            <a:r>
              <a:rPr lang="en-US" b="1" dirty="0"/>
              <a:t>Mathematical results</a:t>
            </a:r>
            <a:r>
              <a:rPr lang="en-US" dirty="0"/>
              <a:t> developed by professional statisticians. These are built from the logic of probability theory.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Finding P-values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5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would 😴  </a:t>
            </a:r>
            <a:r>
              <a:rPr lang="en-US" b="1" dirty="0"/>
              <a:t>not be surprised  </a:t>
            </a:r>
            <a:r>
              <a:rPr lang="en-US" dirty="0"/>
              <a:t>😴 if the sample below came from the </a:t>
            </a:r>
            <a:r>
              <a:rPr lang="en-US" dirty="0">
                <a:solidFill>
                  <a:srgbClr val="7030A0"/>
                </a:solidFill>
              </a:rPr>
              <a:t>null model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An Unremarkable P-Value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04B0B-8142-6B47-9BB5-A462C62D9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56" t="-5639" r="-5556" b="-5639"/>
          <a:stretch/>
        </p:blipFill>
        <p:spPr>
          <a:xfrm>
            <a:off x="0" y="2672306"/>
            <a:ext cx="9144000" cy="38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/>
              <a:t>Be able to describe the Null Hypothesis.</a:t>
            </a:r>
          </a:p>
          <a:p>
            <a:r>
              <a:rPr lang="en-US" dirty="0"/>
              <a:t>Understand the practice of Null Hypothesis Significance Testing.</a:t>
            </a:r>
          </a:p>
          <a:p>
            <a:r>
              <a:rPr lang="en-US" dirty="0"/>
              <a:t>Master the meaning of a P-Value.</a:t>
            </a:r>
          </a:p>
          <a:p>
            <a:r>
              <a:rPr lang="en-US" dirty="0"/>
              <a:t>Explain the concepts of false positives and false negatives and why they happen.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Key </a:t>
            </a:r>
            <a:r>
              <a:rPr lang="en-US" sz="4000" dirty="0">
                <a:solidFill>
                  <a:srgbClr val="F5E3F6"/>
                </a:solidFill>
              </a:rPr>
              <a:t>Learning</a:t>
            </a:r>
            <a:r>
              <a:rPr lang="en-US" sz="4000" dirty="0">
                <a:solidFill>
                  <a:srgbClr val="F9E2F7"/>
                </a:solidFill>
              </a:rPr>
              <a:t> Objectives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8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would be 😲 very surprised😲 if the sample below came from the </a:t>
            </a:r>
            <a:r>
              <a:rPr lang="en-US" b="1" dirty="0">
                <a:solidFill>
                  <a:srgbClr val="7030A0"/>
                </a:solidFill>
              </a:rPr>
              <a:t>null model.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 Remarkable P-Value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57CB3-306E-6A4A-AF08-E34513519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56" t="-5370" r="-5556" b="-5370"/>
          <a:stretch/>
        </p:blipFill>
        <p:spPr>
          <a:xfrm>
            <a:off x="0" y="2668818"/>
            <a:ext cx="9144000" cy="38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4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 that a deviation in either tail of the distribution would be worth reporting.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Most Tests Are Two-Tailed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3EFE1-D6FE-F940-9647-3DAEB9FEC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56" t="-5496" r="-5556" b="-5496"/>
          <a:stretch/>
        </p:blipFill>
        <p:spPr>
          <a:xfrm>
            <a:off x="23750" y="2676331"/>
            <a:ext cx="9144000" cy="38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6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If one tail is of a distribution is nonsense, report a P-value without it 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00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 sz="200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tests and F-tests are usually one tailed).</a:t>
                </a: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t="-1238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One Tailed P-Values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2242A-CF79-A24B-BBEF-B5678DE85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56" t="-5197" r="-5556" b="-5197"/>
          <a:stretch/>
        </p:blipFill>
        <p:spPr>
          <a:xfrm>
            <a:off x="0" y="2686698"/>
            <a:ext cx="9144000" cy="38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8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6166" cy="5121275"/>
          </a:xfrm>
        </p:spPr>
        <p:txBody>
          <a:bodyPr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P-values can indicate how </a:t>
            </a:r>
            <a:r>
              <a:rPr lang="en-US" sz="2800" b="1" dirty="0"/>
              <a:t>incompatible </a:t>
            </a:r>
            <a:r>
              <a:rPr lang="en-US" sz="2800" dirty="0"/>
              <a:t>the data are with a specified model.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P-values </a:t>
            </a:r>
            <a:r>
              <a:rPr lang="en-US" sz="2800" b="1" dirty="0"/>
              <a:t>DO NOT </a:t>
            </a:r>
            <a:r>
              <a:rPr lang="en-US" sz="2800" dirty="0"/>
              <a:t>measure the probability that a hypothesis is true.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Conclusions / decisions should </a:t>
            </a:r>
            <a:r>
              <a:rPr lang="en-US" sz="2800" b="1" dirty="0"/>
              <a:t>not be based only on whether a p-value</a:t>
            </a:r>
            <a:r>
              <a:rPr lang="en-US" sz="2800" dirty="0"/>
              <a:t> passes a specific threshold.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Valid inference requires full </a:t>
            </a:r>
            <a:r>
              <a:rPr lang="en-US" sz="2800" b="1" dirty="0"/>
              <a:t>reporting &amp; transparency.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P-values </a:t>
            </a:r>
            <a:r>
              <a:rPr lang="en-US" sz="2800" b="1" dirty="0"/>
              <a:t>DO NOT</a:t>
            </a:r>
            <a:r>
              <a:rPr lang="en-US" sz="2800" dirty="0"/>
              <a:t> measure the size of an effect or the importance of a result.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 Guide to P-Values (From The </a:t>
            </a:r>
            <a:r>
              <a:rPr lang="en-US" sz="40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</a:t>
            </a:r>
            <a:r>
              <a:rPr lang="en-US" sz="4000" dirty="0">
                <a:solidFill>
                  <a:srgbClr val="F9E2F7"/>
                </a:solidFill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27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0052F5-4483-234C-AAA5-3A1AC39C74E5}"/>
              </a:ext>
            </a:extLst>
          </p:cNvPr>
          <p:cNvSpPr txBox="1">
            <a:spLocks/>
          </p:cNvSpPr>
          <p:nvPr/>
        </p:nvSpPr>
        <p:spPr>
          <a:xfrm>
            <a:off x="0" y="3051958"/>
            <a:ext cx="9144000" cy="1638795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Statistical Significance and </a:t>
            </a:r>
          </a:p>
          <a:p>
            <a:pPr algn="ctr"/>
            <a:r>
              <a:rPr lang="en-US" sz="4000" dirty="0">
                <a:solidFill>
                  <a:srgbClr val="F9E2F7"/>
                </a:solidFill>
              </a:rPr>
              <a:t>Making Binary Decisions</a:t>
            </a:r>
          </a:p>
        </p:txBody>
      </p:sp>
    </p:spTree>
    <p:extLst>
      <p:ext uri="{BB962C8B-B14F-4D97-AF65-F5344CB8AC3E}">
        <p14:creationId xmlns:p14="http://schemas.microsoft.com/office/powerpoint/2010/main" val="137950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significance level,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is the probability used as the criterion for rejecting the null hypothesis.</a:t>
                </a:r>
              </a:p>
              <a:p>
                <a:pPr marL="0" lvl="0" indent="0">
                  <a:buNone/>
                </a:pPr>
                <a:endParaRPr lang="en-US" sz="1000" dirty="0"/>
              </a:p>
              <a:p>
                <a:pPr marL="0" lvl="0" indent="0">
                  <a:buNone/>
                </a:pPr>
                <a:r>
                  <a:rPr lang="en-US" dirty="0"/>
                  <a:t>If the P-value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we reject </a:t>
                </a:r>
                <a:r>
                  <a:rPr lang="en-US" b="1" i="1" dirty="0">
                    <a:solidFill>
                      <a:srgbClr val="9954CC"/>
                    </a:solidFill>
                  </a:rPr>
                  <a:t>H</a:t>
                </a:r>
                <a:r>
                  <a:rPr lang="en-US" b="1" i="1" baseline="-25000" dirty="0">
                    <a:solidFill>
                      <a:srgbClr val="9954CC"/>
                    </a:solidFill>
                  </a:rPr>
                  <a:t>0</a:t>
                </a:r>
                <a:r>
                  <a:rPr lang="en-US" dirty="0"/>
                  <a:t>, and say the result is ✌️</a:t>
                </a:r>
                <a:r>
                  <a:rPr lang="en-US" b="1" i="1" dirty="0"/>
                  <a:t>statistically significant</a:t>
                </a:r>
                <a:r>
                  <a:rPr lang="en-US" dirty="0"/>
                  <a:t>✌️.</a:t>
                </a:r>
              </a:p>
              <a:p>
                <a:pPr marL="0" lvl="0" indent="0">
                  <a:buNone/>
                </a:pPr>
                <a:endParaRPr lang="en-US" sz="1000" dirty="0"/>
              </a:p>
              <a:p>
                <a:pPr marL="0" lvl="0" indent="0">
                  <a:buNone/>
                </a:pPr>
                <a:r>
                  <a:rPr lang="en-US" dirty="0"/>
                  <a:t>The value of the test statistic required to achieve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called the ✌️</a:t>
                </a:r>
                <a:r>
                  <a:rPr lang="en-US" b="1" i="1" dirty="0"/>
                  <a:t>critical value</a:t>
                </a:r>
                <a:r>
                  <a:rPr lang="en-US" dirty="0"/>
                  <a:t>✌️</a:t>
                </a:r>
                <a:r>
                  <a:rPr lang="en-US" b="1" i="1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t="-1238" r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Statistical Significance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3669" cy="51212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As skeptical scientists, we set up a </a:t>
            </a:r>
            <a:r>
              <a:rPr lang="en-US" b="1" dirty="0">
                <a:solidFill>
                  <a:srgbClr val="7030A0"/>
                </a:solidFill>
              </a:rPr>
              <a:t>boring null hypothesis (</a:t>
            </a:r>
            <a:r>
              <a:rPr lang="en-US" b="1" i="1" dirty="0">
                <a:solidFill>
                  <a:srgbClr val="7030A0"/>
                </a:solidFill>
              </a:rPr>
              <a:t>H</a:t>
            </a:r>
            <a:r>
              <a:rPr lang="en-US" b="1" i="1" baseline="-25000" dirty="0">
                <a:solidFill>
                  <a:srgbClr val="7030A0"/>
                </a:solidFill>
              </a:rPr>
              <a:t>0</a:t>
            </a:r>
            <a:r>
              <a:rPr lang="en-US" b="1" dirty="0">
                <a:solidFill>
                  <a:srgbClr val="7030A0"/>
                </a:solidFill>
              </a:rPr>
              <a:t>).</a:t>
            </a:r>
          </a:p>
          <a:p>
            <a:pPr marL="0" lvl="0" indent="0">
              <a:buNone/>
            </a:pPr>
            <a:endParaRPr lang="en-US" sz="1000" b="1" dirty="0"/>
          </a:p>
          <a:p>
            <a:pPr marL="0" lvl="0" indent="0">
              <a:buNone/>
            </a:pPr>
            <a:r>
              <a:rPr lang="en-US" b="1" dirty="0"/>
              <a:t>We don’t test if </a:t>
            </a:r>
            <a:r>
              <a:rPr lang="en-US" b="1" i="1" dirty="0">
                <a:solidFill>
                  <a:srgbClr val="7030A0"/>
                </a:solidFill>
              </a:rPr>
              <a:t>H</a:t>
            </a:r>
            <a:r>
              <a:rPr lang="en-US" b="1" i="1" baseline="-25000" dirty="0">
                <a:solidFill>
                  <a:srgbClr val="7030A0"/>
                </a:solidFill>
              </a:rPr>
              <a:t>0</a:t>
            </a:r>
            <a:r>
              <a:rPr lang="en-US" b="1" dirty="0"/>
              <a:t> is true or false. </a:t>
            </a:r>
            <a:r>
              <a:rPr lang="en-US" dirty="0"/>
              <a:t>Rather, we ask, “</a:t>
            </a:r>
            <a:r>
              <a:rPr lang="en-US" i="1" dirty="0"/>
              <a:t>How weird would it be to get a value as weird (or weirder) than mine if the null was true.”</a:t>
            </a:r>
          </a:p>
          <a:p>
            <a:pPr marL="0" lvl="0" indent="0">
              <a:buNone/>
            </a:pPr>
            <a:endParaRPr lang="en-US" sz="1000" b="1" dirty="0"/>
          </a:p>
          <a:p>
            <a:pPr marL="0" lvl="0" indent="0">
              <a:buNone/>
            </a:pPr>
            <a:r>
              <a:rPr lang="en-US" dirty="0"/>
              <a:t>If the answer is “</a:t>
            </a:r>
            <a:r>
              <a:rPr lang="en-US" i="1" dirty="0"/>
              <a:t>Pretty weird,</a:t>
            </a:r>
            <a:r>
              <a:rPr lang="en-US" dirty="0"/>
              <a:t>” we ✌️reject </a:t>
            </a:r>
            <a:r>
              <a:rPr lang="en-US" b="1" i="1" dirty="0">
                <a:solidFill>
                  <a:srgbClr val="7030A0"/>
                </a:solidFill>
              </a:rPr>
              <a:t>H</a:t>
            </a:r>
            <a:r>
              <a:rPr lang="en-US" b="1" i="1" baseline="-25000" dirty="0">
                <a:solidFill>
                  <a:srgbClr val="7030A0"/>
                </a:solidFill>
              </a:rPr>
              <a:t>0</a:t>
            </a:r>
            <a:r>
              <a:rPr lang="en-US" dirty="0"/>
              <a:t>✌️.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Stop 🛑 Think 🧠 What Happened❓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03330" y="1417637"/>
                <a:ext cx="4720036" cy="5121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It is usually set at 0.05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2400" dirty="0">
                    <a:hlinkClick r:id="rId2"/>
                  </a:rPr>
                  <a:t>Is nearly significant ridiculous?</a:t>
                </a: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OR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we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hold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the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line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at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𝛂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 = 0.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hlinkClick r:id="rId3"/>
                      </a:rPr>
                      <m:t>05?</m:t>
                    </m:r>
                  </m:oMath>
                </a14:m>
                <a:r>
                  <a:rPr lang="en-US" sz="2400" dirty="0">
                    <a:solidFill>
                      <a:srgbClr val="F9E2F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330" y="1417637"/>
                <a:ext cx="4720036" cy="5121275"/>
              </a:xfrm>
              <a:blipFill>
                <a:blip r:embed="rId4"/>
                <a:stretch>
                  <a:fillRect l="-4021" t="-1980" r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dirty="0">
                    <a:solidFill>
                      <a:srgbClr val="F9E2F7"/>
                    </a:solidFill>
                  </a:rPr>
                  <a:t>Is</a:t>
                </a:r>
                <a:r>
                  <a:rPr lang="en-US" sz="4000" b="1" dirty="0">
                    <a:solidFill>
                      <a:srgbClr val="F9E2F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F9E2F7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 (Somewhat) Arbitrary?</a:t>
                </a: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863EE-B123-4146-914E-95B5BD5EC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80" y="1394412"/>
            <a:ext cx="3159240" cy="4440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07EB0C-5769-8047-A0C5-0C6CFEC3FBCF}"/>
                  </a:ext>
                </a:extLst>
              </p:cNvPr>
              <p:cNvSpPr/>
              <p:nvPr/>
            </p:nvSpPr>
            <p:spPr>
              <a:xfrm>
                <a:off x="457200" y="6012321"/>
                <a:ext cx="770708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“If all else fails use significance at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/>
                  <a:t> = 0.05 level and hope no one notices” </a:t>
                </a:r>
                <a:r>
                  <a:rPr lang="en-US" dirty="0">
                    <a:hlinkClick r:id="rId7"/>
                  </a:rPr>
                  <a:t>https://xkcd.com/1478/</a:t>
                </a:r>
                <a:endParaRPr lang="en-US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07EB0C-5769-8047-A0C5-0C6CFEC3F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012321"/>
                <a:ext cx="7707086" cy="646331"/>
              </a:xfrm>
              <a:prstGeom prst="rect">
                <a:avLst/>
              </a:prstGeom>
              <a:blipFill>
                <a:blip r:embed="rId8"/>
                <a:stretch>
                  <a:fillRect l="-659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7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800" dirty="0"/>
              <a:t>“The value for which P=0.05, or 1 in 20 … is </a:t>
            </a:r>
            <a:r>
              <a:rPr lang="en-US" sz="3800" dirty="0">
                <a:solidFill>
                  <a:srgbClr val="FF0066"/>
                </a:solidFill>
              </a:rPr>
              <a:t>convenient</a:t>
            </a:r>
            <a:r>
              <a:rPr lang="en-US" sz="3800" dirty="0"/>
              <a:t> to take this point as a limit in judging whether a deviation ought to be considered significant or not…”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3800" dirty="0"/>
              <a:t>“If one in twenty does not seem high enough odds, we may … draw the line at one in fifty …, or one in a hundred…. Personally, the writer prefers to set a low standard of significance at the 5 per cent point, and ignore entirely all results which fail to reach this level.”</a:t>
            </a:r>
          </a:p>
          <a:p>
            <a:pPr marL="0" indent="0" algn="r">
              <a:buNone/>
            </a:pPr>
            <a:r>
              <a:rPr lang="en-US" sz="2400" dirty="0"/>
              <a:t>~ R.A Fisher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dirty="0">
                    <a:solidFill>
                      <a:srgbClr val="F9E2F7"/>
                    </a:solidFill>
                  </a:rPr>
                  <a:t>Why is often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>
                        <a:solidFill>
                          <a:srgbClr val="F9E2F7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 = 0.05 ?</a:t>
                </a: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43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900" dirty="0"/>
                  <a:t>When P &lt; </a:t>
                </a:r>
                <a:r>
                  <a:rPr lang="el-GR" sz="3900" dirty="0"/>
                  <a:t>α</a:t>
                </a:r>
                <a:r>
                  <a:rPr lang="en-US" sz="3900" dirty="0"/>
                  <a:t>, we reject the null hypothesis, and call our results ✌️significant✌️.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3900" dirty="0"/>
                  <a:t>This is the beginning, not the end of a discussion.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3900" dirty="0"/>
                  <a:t>Recall, we reject 1/20 true nulls (at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9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3900" dirty="0"/>
                  <a:t> = 0.05).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>
                  <a:buNone/>
                </a:pPr>
                <a:r>
                  <a:rPr lang="en-US" sz="3900" dirty="0"/>
                  <a:t>Replication &amp; verification are the 💗of science.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r>
                  <a:rPr lang="en-US" sz="1700" dirty="0"/>
                  <a:t>In fact, Fisher went on to say: “A scientific fact should be regarded as </a:t>
                </a:r>
                <a:r>
                  <a:rPr lang="en-US" sz="1700" dirty="0">
                    <a:solidFill>
                      <a:srgbClr val="FF0066"/>
                    </a:solidFill>
                  </a:rPr>
                  <a:t>experimentally established</a:t>
                </a:r>
                <a:r>
                  <a:rPr lang="en-US" sz="1700" dirty="0"/>
                  <a:t> only if a properly designed experiment</a:t>
                </a:r>
                <a:r>
                  <a:rPr lang="en-US" sz="1700" dirty="0">
                    <a:solidFill>
                      <a:srgbClr val="FF0066"/>
                    </a:solidFill>
                  </a:rPr>
                  <a:t> rarely fails to give its level of significance.”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2006" t="-2475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What To Do When P &lt; α?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8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In addition to estimation, hypothesis testing is a major goal of statistics.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4000" b="1" dirty="0"/>
              <a:t>Example Hypotheses: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a treatment have an effect?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Are two groups different?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the number of problems grow with a persons income?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Intro to Hypothesis Testing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94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🚨We can never accept the null🚨 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4200" dirty="0"/>
              <a:t>If the test statistic does not meet the critical value, we fail to reject the null hypothesis.</a:t>
            </a:r>
          </a:p>
          <a:p>
            <a:pPr marL="0" indent="0" algn="ctr">
              <a:buNone/>
            </a:pPr>
            <a:endParaRPr lang="en-US" sz="20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dirty="0">
                    <a:solidFill>
                      <a:srgbClr val="F9E2F7"/>
                    </a:solidFill>
                  </a:rPr>
                  <a:t>What To Do When P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9E2F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smtClean="0">
                        <a:solidFill>
                          <a:srgbClr val="F9E2F7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53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0052F5-4483-234C-AAA5-3A1AC39C74E5}"/>
              </a:ext>
            </a:extLst>
          </p:cNvPr>
          <p:cNvSpPr txBox="1">
            <a:spLocks/>
          </p:cNvSpPr>
          <p:nvPr/>
        </p:nvSpPr>
        <p:spPr>
          <a:xfrm>
            <a:off x="0" y="3051958"/>
            <a:ext cx="9144000" cy="1638795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Errors in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182611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Even if you do everything right, hypothesis testing can get it wrong. </a:t>
            </a:r>
          </a:p>
          <a:p>
            <a:pPr marL="0" lvl="0" indent="0">
              <a:buNone/>
            </a:pPr>
            <a:r>
              <a:rPr lang="en-US" dirty="0"/>
              <a:t>Hypothesis testing can go wrong in two types of ways:</a:t>
            </a:r>
            <a:endParaRPr lang="en-US" b="1" dirty="0"/>
          </a:p>
          <a:p>
            <a:pPr marL="742950" lvl="0" indent="-742950">
              <a:buFont typeface="+mj-lt"/>
              <a:buAutoNum type="arabicPeriod"/>
            </a:pPr>
            <a:r>
              <a:rPr lang="en-US" dirty="0"/>
              <a:t>Rejecting a true null (</a:t>
            </a:r>
            <a:r>
              <a:rPr lang="en-US" b="1" dirty="0"/>
              <a:t>False positive</a:t>
            </a:r>
            <a:r>
              <a:rPr lang="en-US" dirty="0"/>
              <a:t>).</a:t>
            </a:r>
          </a:p>
          <a:p>
            <a:pPr marL="742950" lvl="0" indent="-742950">
              <a:buFont typeface="+mj-lt"/>
              <a:buAutoNum type="arabicPeriod"/>
            </a:pPr>
            <a:r>
              <a:rPr lang="en-US" dirty="0"/>
              <a:t>Not rejecting a false null (</a:t>
            </a:r>
            <a:r>
              <a:rPr lang="en-US" b="1" dirty="0"/>
              <a:t>False negative</a:t>
            </a:r>
            <a:r>
              <a:rPr lang="en-US" dirty="0"/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Hypothesis Testing: What Could Go Wrong?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74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4000" b="1" dirty="0"/>
                  <a:t>False positive: Rejecting a true null.</a:t>
                </a:r>
              </a:p>
              <a:p>
                <a:pPr lvl="1"/>
                <a:r>
                  <a:rPr lang="en-US" sz="3200" dirty="0"/>
                  <a:t>This happens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r>
                  <a:rPr lang="en-US" sz="3200" i="1" dirty="0"/>
                  <a:t>P[False Positive] </a:t>
                </a:r>
                <a:r>
                  <a:rPr lang="en-US" sz="3200" dirty="0"/>
                  <a:t>is independent of n</a:t>
                </a:r>
              </a:p>
              <a:p>
                <a:pPr lvl="1"/>
                <a:r>
                  <a:rPr lang="en-US" sz="3200" dirty="0"/>
                  <a:t>Called a ✌️Type I error✌️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2623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 False Positive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7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4000" b="1" dirty="0"/>
                  <a:t>A False Positive</a:t>
                </a:r>
                <a:r>
                  <a:rPr lang="en-US" sz="4000" dirty="0"/>
                  <a:t>: Rejecting a true null.</a:t>
                </a:r>
              </a:p>
              <a:p>
                <a:pPr lvl="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This happens with probability,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lvl="0">
                  <a:buFont typeface="Arial" panose="020B0604020202020204" pitchFamily="34" charset="0"/>
                  <a:buChar char="•"/>
                </a:pPr>
                <a:r>
                  <a:rPr lang="en-US" dirty="0"/>
                  <a:t>The probability of a </a:t>
                </a:r>
                <a:r>
                  <a:rPr lang="en-US" sz="3200" b="1" dirty="0"/>
                  <a:t>False Positive</a:t>
                </a:r>
                <a:r>
                  <a:rPr lang="en-US" sz="3200" dirty="0"/>
                  <a:t> is independent of sample size.</a:t>
                </a:r>
              </a:p>
              <a:p>
                <a:pPr lvl="0">
                  <a:buFont typeface="Arial" panose="020B0604020202020204" pitchFamily="34" charset="0"/>
                  <a:buChar char="•"/>
                </a:pPr>
                <a:r>
                  <a:rPr lang="en-US" dirty="0"/>
                  <a:t>A false positive is called </a:t>
                </a:r>
                <a:r>
                  <a:rPr lang="en-US" sz="3200" dirty="0"/>
                  <a:t>a ✌️Type I error✌️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2623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 False Negative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30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A8C15F-4D93-BA46-9CE8-2E451B607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68693"/>
            <a:ext cx="8229600" cy="34127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Effects of Sample Size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D4ABE-75B3-424E-8050-21A5CC846479}"/>
              </a:ext>
            </a:extLst>
          </p:cNvPr>
          <p:cNvSpPr txBox="1"/>
          <p:nvPr/>
        </p:nvSpPr>
        <p:spPr>
          <a:xfrm>
            <a:off x="659567" y="5892581"/>
            <a:ext cx="78248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900" dirty="0">
                <a:solidFill>
                  <a:srgbClr val="FF0000"/>
                </a:solidFill>
              </a:rPr>
              <a:t>*The exact relationship between sample size and the probability of rejecting a false null depends on the effect size and the variance.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248152-8A99-CB42-9D9F-769DACAFC07B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512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The probability of rejecting</a:t>
            </a:r>
            <a:r>
              <a:rPr lang="en-US" sz="4000" dirty="0"/>
              <a:t> </a:t>
            </a:r>
            <a:r>
              <a:rPr lang="en-US" sz="4000" b="1" i="1" dirty="0">
                <a:solidFill>
                  <a:srgbClr val="7030A0"/>
                </a:solidFill>
              </a:rPr>
              <a:t>H</a:t>
            </a:r>
            <a:r>
              <a:rPr lang="en-US" sz="4000" b="1" i="1" baseline="-25000" dirty="0">
                <a:solidFill>
                  <a:srgbClr val="7030A0"/>
                </a:solidFill>
              </a:rPr>
              <a:t>0</a:t>
            </a:r>
            <a:r>
              <a:rPr lang="en-US" sz="4000" dirty="0"/>
              <a:t>: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17783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0052F5-4483-234C-AAA5-3A1AC39C74E5}"/>
              </a:ext>
            </a:extLst>
          </p:cNvPr>
          <p:cNvSpPr txBox="1">
            <a:spLocks/>
          </p:cNvSpPr>
          <p:nvPr/>
        </p:nvSpPr>
        <p:spPr>
          <a:xfrm>
            <a:off x="0" y="3051958"/>
            <a:ext cx="9144000" cy="1638795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Hypothesis Testing Example:</a:t>
            </a:r>
            <a:br>
              <a:rPr lang="en-US" sz="4000" dirty="0">
                <a:solidFill>
                  <a:srgbClr val="F9E2F7"/>
                </a:solidFill>
              </a:rPr>
            </a:br>
            <a:r>
              <a:rPr lang="en-US" sz="4000" dirty="0">
                <a:solidFill>
                  <a:srgbClr val="FF0066"/>
                </a:solidFill>
              </a:rPr>
              <a:t>Red</a:t>
            </a:r>
            <a:r>
              <a:rPr lang="en-US" sz="4000" dirty="0">
                <a:solidFill>
                  <a:srgbClr val="F9E2F7"/>
                </a:solidFill>
              </a:rPr>
              <a:t> vs </a:t>
            </a:r>
            <a:r>
              <a:rPr lang="en-US" sz="4000" dirty="0">
                <a:solidFill>
                  <a:srgbClr val="0070C0"/>
                </a:solidFill>
              </a:rPr>
              <a:t>Blue</a:t>
            </a:r>
            <a:r>
              <a:rPr lang="en-US" sz="4000" dirty="0">
                <a:solidFill>
                  <a:srgbClr val="F9E2F7"/>
                </a:solidFill>
              </a:rPr>
              <a:t> Wrestlers</a:t>
            </a:r>
          </a:p>
        </p:txBody>
      </p:sp>
    </p:spTree>
    <p:extLst>
      <p:ext uri="{BB962C8B-B14F-4D97-AF65-F5344CB8AC3E}">
        <p14:creationId xmlns:p14="http://schemas.microsoft.com/office/powerpoint/2010/main" val="3316210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177" y="1640928"/>
            <a:ext cx="4423558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Does wearing a red shirt help win a wrestling match?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Hypothesis Testing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D79B8-17F7-8C47-A5E2-8C2975BC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17" y="1640928"/>
            <a:ext cx="2826326" cy="45221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931A3C-0922-5444-BBEA-203E6CFA43D9}"/>
              </a:ext>
            </a:extLst>
          </p:cNvPr>
          <p:cNvSpPr/>
          <p:nvPr/>
        </p:nvSpPr>
        <p:spPr>
          <a:xfrm>
            <a:off x="457200" y="6391650"/>
            <a:ext cx="5569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https://commons.wikimedia.org/wiki/Category:Freestyle_wrestling#/media/File:DF-SD-01-07078.jpg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93868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Does red influence the outcome of wrestling, taekwondo, and boxing?</a:t>
            </a:r>
          </a:p>
          <a:p>
            <a:pPr marL="0" indent="0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b="1" dirty="0"/>
              <a:t>Data / experiment </a:t>
            </a:r>
          </a:p>
          <a:p>
            <a:r>
              <a:rPr lang="en-US" dirty="0"/>
              <a:t>16 of 20 round has more </a:t>
            </a:r>
            <a:r>
              <a:rPr lang="en-US" b="1" dirty="0">
                <a:solidFill>
                  <a:srgbClr val="FF0000"/>
                </a:solidFill>
              </a:rPr>
              <a:t>red-shirted</a:t>
            </a:r>
            <a:r>
              <a:rPr lang="en-US" dirty="0"/>
              <a:t> than </a:t>
            </a:r>
            <a:r>
              <a:rPr lang="en-US" b="1" dirty="0">
                <a:solidFill>
                  <a:srgbClr val="0070C0"/>
                </a:solidFill>
              </a:rPr>
              <a:t>blue-shirted</a:t>
            </a:r>
            <a:r>
              <a:rPr lang="en-US" dirty="0"/>
              <a:t> winners in in the 2004 Olympics.</a:t>
            </a:r>
          </a:p>
          <a:p>
            <a:r>
              <a:rPr lang="en-US" dirty="0"/>
              <a:t>Shirt color was randomly assigned.</a:t>
            </a:r>
          </a:p>
          <a:p>
            <a:r>
              <a:rPr lang="en-US" dirty="0"/>
              <a:t>Potentially related to red as a sign of aggression in animals.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Experiment and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76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>
                  <a:buAutoNum type="arabicPeriod"/>
                </a:pPr>
                <a:r>
                  <a:rPr lang="en-US" sz="3600" dirty="0"/>
                  <a:t>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ar-AE" sz="3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3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3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ar-AE" sz="3600" dirty="0"/>
                  <a:t>.</a:t>
                </a:r>
              </a:p>
              <a:p>
                <a:pPr>
                  <a:buAutoNum type="arabicPeriod"/>
                </a:pPr>
                <a:r>
                  <a:rPr lang="en-US" sz="3600" dirty="0"/>
                  <a:t> Calculate a test statistic.</a:t>
                </a:r>
              </a:p>
              <a:p>
                <a:pPr>
                  <a:buAutoNum type="arabicPeriod"/>
                </a:pPr>
                <a:r>
                  <a:rPr lang="en-US" sz="3600" dirty="0"/>
                  <a:t> Generate the null distribution.</a:t>
                </a:r>
              </a:p>
              <a:p>
                <a:pPr>
                  <a:buAutoNum type="arabicPeriod"/>
                </a:pPr>
                <a:r>
                  <a:rPr lang="en-US" sz="3600" dirty="0"/>
                  <a:t> Find critical value at specified </a:t>
                </a:r>
                <a14:m>
                  <m:oMath xmlns:m="http://schemas.openxmlformats.org/officeDocument/2006/math">
                    <m:r>
                      <a:rPr lang="en-US" sz="360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dirty="0"/>
                  <a:t>.</a:t>
                </a:r>
              </a:p>
              <a:p>
                <a:pPr>
                  <a:buAutoNum type="arabicPeriod"/>
                </a:pPr>
                <a:r>
                  <a:rPr lang="en-US" sz="3600" dirty="0"/>
                  <a:t> Find the p-value.</a:t>
                </a:r>
              </a:p>
              <a:p>
                <a:pPr>
                  <a:buAutoNum type="arabicPeriod"/>
                </a:pPr>
                <a:r>
                  <a:rPr lang="en-US" sz="3600" dirty="0"/>
                  <a:t> Decide: </a:t>
                </a:r>
              </a:p>
              <a:p>
                <a:pPr lvl="1">
                  <a:buFontTx/>
                  <a:buChar char="-"/>
                </a:pPr>
                <a:r>
                  <a:rPr lang="en-US" sz="26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600" b="1" i="1" smtClean="0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6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26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ar-AE" sz="2600" b="1" dirty="0">
                    <a:solidFill>
                      <a:srgbClr val="9954CC"/>
                    </a:solidFill>
                  </a:rPr>
                  <a:t> </a:t>
                </a:r>
                <a:r>
                  <a:rPr lang="en-US" sz="2600" dirty="0"/>
                  <a:t>if test stat is 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600" dirty="0"/>
                  <a:t> critical value (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/>
                  <a:t>). </a:t>
                </a:r>
              </a:p>
              <a:p>
                <a:pPr lvl="1">
                  <a:buFontTx/>
                  <a:buChar char="-"/>
                </a:pPr>
                <a:r>
                  <a:rPr lang="en-US" sz="2600" dirty="0"/>
                  <a:t>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6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6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2600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ar-AE" sz="2600" b="1" i="1">
                        <a:solidFill>
                          <a:srgbClr val="9954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if test stat is 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600" dirty="0"/>
                  <a:t> critical value (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/>
                  <a:t>).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2315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Steps of Hypothesis Testing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5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 to know about the </a:t>
            </a:r>
            <a:r>
              <a:rPr lang="en-US" b="1" dirty="0">
                <a:solidFill>
                  <a:schemeClr val="accent6"/>
                </a:solidFill>
              </a:rPr>
              <a:t>World Out There.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cannot sample the entire </a:t>
            </a:r>
            <a:r>
              <a:rPr lang="en-US" b="1" dirty="0">
                <a:solidFill>
                  <a:schemeClr val="accent1"/>
                </a:solidFill>
              </a:rPr>
              <a:t>population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can take a sample and make </a:t>
            </a:r>
            <a:r>
              <a:rPr lang="en-US" b="1" dirty="0">
                <a:solidFill>
                  <a:schemeClr val="accent1"/>
                </a:solidFill>
              </a:rPr>
              <a:t>estimates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Samples</a:t>
            </a:r>
            <a:r>
              <a:rPr lang="en-US" b="1" dirty="0"/>
              <a:t> differ from </a:t>
            </a:r>
            <a:r>
              <a:rPr lang="en-US" b="1" dirty="0">
                <a:solidFill>
                  <a:schemeClr val="accent6"/>
                </a:solidFill>
              </a:rPr>
              <a:t>populations</a:t>
            </a:r>
            <a:r>
              <a:rPr lang="en-US" b="1" dirty="0"/>
              <a:t> by chance.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i="1" dirty="0"/>
              <a:t>So, can an estimate be simply explained by chance, or is it special?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Hypothesis Testing: The Dilemma </a:t>
            </a:r>
            <a:r>
              <a:rPr lang="en-US" sz="4000" dirty="0">
                <a:solidFill>
                  <a:schemeClr val="bg1"/>
                </a:solidFill>
              </a:rPr>
              <a:t>🤔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20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3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3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8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800" dirty="0"/>
                  <a:t>Red and blue-shirted athletes are equally likely to win (proportion = 0.05).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3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3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3800" b="1" dirty="0">
                    <a:solidFill>
                      <a:srgbClr val="FFC000"/>
                    </a:solidFill>
                  </a:rPr>
                  <a:t>: </a:t>
                </a:r>
                <a:r>
                  <a:rPr lang="en-US" sz="3800" dirty="0"/>
                  <a:t>Red &amp; blue-shirted athletes are not equally likely to win (proportion </a:t>
                </a:r>
                <a14:m>
                  <m:oMath xmlns:m="http://schemas.openxmlformats.org/officeDocument/2006/math">
                    <m:r>
                      <a:rPr lang="en-US" sz="3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800" dirty="0"/>
                  <a:t> 0.05).</a:t>
                </a:r>
                <a:endParaRPr lang="en-US" sz="3800" dirty="0">
                  <a:solidFill>
                    <a:srgbClr val="FFC000"/>
                  </a:solidFill>
                </a:endParaRPr>
              </a:p>
              <a:p>
                <a:pPr marL="0" indent="0">
                  <a:buNone/>
                </a:pPr>
                <a:endParaRPr lang="en-US" sz="3800" dirty="0"/>
              </a:p>
              <a:p>
                <a:pPr marL="0" indent="0">
                  <a:buNone/>
                </a:pPr>
                <a:endParaRPr lang="en-US" sz="3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2469" t="-1733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dirty="0">
                    <a:solidFill>
                      <a:srgbClr val="F9E2F7"/>
                    </a:solidFill>
                  </a:rPr>
                  <a:t>1.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 sz="4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 </a:t>
                </a:r>
                <a:r>
                  <a:rPr lang="en-US" sz="4000" dirty="0" err="1">
                    <a:solidFill>
                      <a:srgbClr val="F9E2F7"/>
                    </a:solidFill>
                  </a:rPr>
                  <a:t>and</a:t>
                </a:r>
                <a:r>
                  <a:rPr lang="en-US" sz="4000" dirty="0">
                    <a:solidFill>
                      <a:srgbClr val="F9E2F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 sz="40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2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000" dirty="0"/>
              <a:t>16 of 20 rounds had more red-shirted than blue-shirted winners.</a:t>
            </a:r>
          </a:p>
          <a:p>
            <a:pPr marL="0" lvl="0" indent="0">
              <a:buNone/>
            </a:pPr>
            <a:endParaRPr lang="en-US" sz="1000" dirty="0"/>
          </a:p>
          <a:p>
            <a:pPr marL="0" lvl="0" indent="0">
              <a:buNone/>
            </a:pPr>
            <a:r>
              <a:rPr lang="en-US" sz="4000" dirty="0"/>
              <a:t>Test stat is the difference between our observation (16 of 20 wins) and our expectation (10 of twenty wins).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2. Calculate a Test Statistic.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8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ACF2B-4512-8D47-B9E1-F65E5E3A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56" t="-5569" r="-5556" b="-5569"/>
          <a:stretch/>
        </p:blipFill>
        <p:spPr>
          <a:xfrm>
            <a:off x="0" y="1594167"/>
            <a:ext cx="9144000" cy="51422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3. Generate the Null Distribution.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40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 4 &amp; 5: Find the critical Value &amp; P-Value.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61094-495F-4740-8BC8-B5560409A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56" t="-5345" r="-5556" b="-5345"/>
          <a:stretch/>
        </p:blipFill>
        <p:spPr>
          <a:xfrm>
            <a:off x="-11875" y="1592660"/>
            <a:ext cx="9144000" cy="51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2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P = 0.0118, so this result is unlikely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 smtClean="0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lvl="0" indent="0">
                  <a:buNone/>
                </a:pPr>
                <a:endParaRPr lang="en-US" sz="1000" dirty="0"/>
              </a:p>
              <a:p>
                <a:pPr marL="0" lvl="0" indent="0">
                  <a:buNone/>
                </a:pPr>
                <a:r>
                  <a:rPr lang="en-US" dirty="0"/>
                  <a:t>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b="1" i="1">
                            <a:solidFill>
                              <a:srgbClr val="9954C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ar-AE" b="1" i="1">
                        <a:solidFill>
                          <a:srgbClr val="9954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at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threshold.</a:t>
                </a:r>
              </a:p>
              <a:p>
                <a:pPr marL="0" lvl="0" indent="0">
                  <a:buNone/>
                </a:pPr>
                <a:endParaRPr lang="en-US" sz="1000" dirty="0"/>
              </a:p>
              <a:p>
                <a:pPr marL="0" lvl="0" indent="0">
                  <a:buNone/>
                </a:pPr>
                <a:r>
                  <a:rPr lang="en-US" dirty="0"/>
                  <a:t>We conclude that red shirts perform better than we can reasonably expect by chance.</a:t>
                </a:r>
              </a:p>
              <a:p>
                <a:pPr marL="0" lvl="0" indent="0">
                  <a:buNone/>
                </a:pPr>
                <a:endParaRPr lang="en-US" sz="1000" dirty="0"/>
              </a:p>
              <a:p>
                <a:pPr marL="0" lvl="0" indent="0">
                  <a:buNone/>
                </a:pPr>
                <a:r>
                  <a:rPr lang="en-US" dirty="0"/>
                  <a:t>But we recognize that given many tries a pattern this or more extreme can occur without any dependence between victory and shorts color.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t="-1238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6. Decide and Conclude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6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0052F5-4483-234C-AAA5-3A1AC39C74E5}"/>
              </a:ext>
            </a:extLst>
          </p:cNvPr>
          <p:cNvSpPr txBox="1">
            <a:spLocks/>
          </p:cNvSpPr>
          <p:nvPr/>
        </p:nvSpPr>
        <p:spPr>
          <a:xfrm>
            <a:off x="0" y="3051958"/>
            <a:ext cx="9144000" cy="1638795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Hypothesis Testing:</a:t>
            </a:r>
            <a:br>
              <a:rPr lang="en-US" sz="4000" dirty="0">
                <a:solidFill>
                  <a:srgbClr val="F9E2F7"/>
                </a:solidFill>
              </a:rPr>
            </a:br>
            <a:r>
              <a:rPr lang="en-US" sz="4000" dirty="0">
                <a:solidFill>
                  <a:srgbClr val="F9E2F7"/>
                </a:solidFill>
              </a:rPr>
              <a:t>Caveats and Cautionary Tales</a:t>
            </a:r>
          </a:p>
        </p:txBody>
      </p:sp>
    </p:spTree>
    <p:extLst>
      <p:ext uri="{BB962C8B-B14F-4D97-AF65-F5344CB8AC3E}">
        <p14:creationId xmlns:p14="http://schemas.microsoft.com/office/powerpoint/2010/main" val="719097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Correlation Does Not Equal Causation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EFC9B-740A-AA45-AC29-AA1CDBE7E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56" t="-5520" r="-5556" b="-5520"/>
          <a:stretch/>
        </p:blipFill>
        <p:spPr>
          <a:xfrm>
            <a:off x="0" y="1489559"/>
            <a:ext cx="9144000" cy="513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92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1673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confounding variable is an unmeasured variable that may cause both X and Y.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Revisit the association between lifespan and TV sets per capita,</a:t>
            </a:r>
            <a:r>
              <a:rPr lang="en-US" b="1" dirty="0"/>
              <a:t> try to think of a confound.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Confounding Variable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1718-7629-6947-860E-A527C29C4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56" t="-5520" r="-5556" b="-5520"/>
          <a:stretch/>
        </p:blipFill>
        <p:spPr>
          <a:xfrm>
            <a:off x="4367190" y="2339439"/>
            <a:ext cx="4776810" cy="268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48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Observed correlations are intriguing, and can generate a plausible and important hypotheses.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Correlations in treatment (X) and outcome (Y) in well-controlled experimental manipulations more strongly imply causation because we can (try to) control for confounding variables.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Observations vs 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88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57896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 </a:t>
            </a:r>
            <a:r>
              <a:rPr lang="en-US" sz="2800" dirty="0"/>
              <a:t>High powered Genome Wide Association Studies (GWAS) often identify loci associated with negligible increases in the chance of acquiring some disease.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dirty="0">
                    <a:solidFill>
                      <a:srgbClr val="F9E2F7"/>
                    </a:solidFill>
                  </a:rPr>
                  <a:t>Significance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9E2F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000" dirty="0">
                    <a:solidFill>
                      <a:srgbClr val="F9E2F7"/>
                    </a:solidFill>
                  </a:rPr>
                  <a:t> Importance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95FF3-CA2D-4849-B182-29A388F2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99" y="1432569"/>
            <a:ext cx="4791694" cy="49458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A93E51-3246-DC4A-9873-2E6B99038BB9}"/>
              </a:ext>
            </a:extLst>
          </p:cNvPr>
          <p:cNvSpPr/>
          <p:nvPr/>
        </p:nvSpPr>
        <p:spPr>
          <a:xfrm>
            <a:off x="4818660" y="6400412"/>
            <a:ext cx="3970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https://www.smbc-comics.com/comic/the-satan-gene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140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25543" cy="51212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000" dirty="0"/>
              <a:t>In </a:t>
            </a:r>
            <a:r>
              <a:rPr lang="en-US" sz="3000" b="1" dirty="0"/>
              <a:t>practice</a:t>
            </a:r>
            <a:r>
              <a:rPr lang="en-US" sz="3000" dirty="0"/>
              <a:t> we take a </a:t>
            </a:r>
            <a:r>
              <a:rPr lang="en-US" sz="3000" b="1" dirty="0">
                <a:solidFill>
                  <a:schemeClr val="accent1"/>
                </a:solidFill>
              </a:rPr>
              <a:t>sample</a:t>
            </a:r>
            <a:r>
              <a:rPr lang="en-US" sz="3000" dirty="0"/>
              <a:t> &amp; make an </a:t>
            </a:r>
            <a:r>
              <a:rPr lang="en-US" sz="3000" b="1" dirty="0">
                <a:solidFill>
                  <a:schemeClr val="accent1"/>
                </a:solidFill>
              </a:rPr>
              <a:t>estimate.</a:t>
            </a:r>
            <a:r>
              <a:rPr lang="en-US" sz="3000" dirty="0">
                <a:solidFill>
                  <a:schemeClr val="accent1"/>
                </a:solidFill>
              </a:rPr>
              <a:t> </a:t>
            </a:r>
          </a:p>
          <a:p>
            <a:pPr marL="0" lvl="0" indent="0">
              <a:buNone/>
            </a:pPr>
            <a:endParaRPr lang="en-US" sz="1000" dirty="0"/>
          </a:p>
          <a:p>
            <a:pPr marL="0" lvl="0" indent="0">
              <a:buNone/>
            </a:pPr>
            <a:r>
              <a:rPr lang="en-US" sz="3000" dirty="0"/>
              <a:t>In </a:t>
            </a:r>
            <a:r>
              <a:rPr lang="en-US" sz="3000" b="1" dirty="0"/>
              <a:t>stats theory, we imagine </a:t>
            </a:r>
            <a:r>
              <a:rPr lang="en-US" sz="3000" dirty="0"/>
              <a:t>an infinite number of </a:t>
            </a:r>
            <a:r>
              <a:rPr lang="en-US" sz="3000" b="1" dirty="0">
                <a:solidFill>
                  <a:schemeClr val="accent1"/>
                </a:solidFill>
              </a:rPr>
              <a:t>samples</a:t>
            </a:r>
            <a:r>
              <a:rPr lang="en-US" sz="3000" dirty="0"/>
              <a:t> from a </a:t>
            </a:r>
            <a:r>
              <a:rPr lang="en-US" sz="3000" b="1" dirty="0">
                <a:solidFill>
                  <a:schemeClr val="accent6"/>
                </a:solidFill>
              </a:rPr>
              <a:t>population,</a:t>
            </a:r>
            <a:r>
              <a:rPr lang="en-US" sz="3000" dirty="0"/>
              <a:t> building a sampling distribution &amp; finding where our </a:t>
            </a:r>
            <a:r>
              <a:rPr lang="en-US" sz="3000" b="1" dirty="0">
                <a:solidFill>
                  <a:schemeClr val="accent1"/>
                </a:solidFill>
              </a:rPr>
              <a:t>sample</a:t>
            </a:r>
            <a:r>
              <a:rPr lang="en-US" sz="3000" dirty="0"/>
              <a:t> would fall.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Hypothesis Testing: The Solution 🧐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6825C-3295-6D43-BFCB-1B3D0CF8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78" y="4034905"/>
            <a:ext cx="7808444" cy="25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32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600200"/>
            <a:ext cx="50292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🛩 No evidence that parachutes prevent death and major trauma when jumping from an aircraft.🛩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Test Meaningful Hypotheses!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A870-173C-B544-B8FB-EBA33EF6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00200"/>
            <a:ext cx="3081647" cy="4532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3D9864-C8E7-7A49-96C1-D2EF602F9910}"/>
              </a:ext>
            </a:extLst>
          </p:cNvPr>
          <p:cNvSpPr/>
          <p:nvPr/>
        </p:nvSpPr>
        <p:spPr>
          <a:xfrm>
            <a:off x="369659" y="6220144"/>
            <a:ext cx="2063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hlinkClick r:id="rId3"/>
              </a:rPr>
              <a:t>Yeh et al. 2018. BMJ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84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Hypothesis Testing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3480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00200"/>
            <a:ext cx="8445500" cy="512127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test hypotheses about populations from sample estimates.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P-Value is the probability that a boring population would generate a sample estimate as or more extreme than we observe.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reject the null hypothesis when this probability is low &amp; fail to reject it otherwise.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Hypothesis testing can go wrong: We can reject true nulls and fail to reject false 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Hypothesis testing requires extreme care.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Key Points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400" dirty="0">
                <a:solidFill>
                  <a:srgbClr val="FF0000"/>
                </a:solidFill>
              </a:rPr>
              <a:t>Hypothesis testing assumes random sampling</a:t>
            </a:r>
            <a:r>
              <a:rPr lang="en-US" dirty="0">
                <a:solidFill>
                  <a:srgbClr val="FF0000"/>
                </a:solidFill>
              </a:rPr>
              <a:t>  </a:t>
            </a:r>
          </a:p>
          <a:p>
            <a:pPr marL="0" lvl="0" indent="0">
              <a:buNone/>
            </a:pPr>
            <a:r>
              <a:rPr lang="en-US" sz="2400" dirty="0"/>
              <a:t>Or that we account for non-random sampling in the null model.</a:t>
            </a:r>
          </a:p>
          <a:p>
            <a:pPr marL="0" lvl="0" indent="0">
              <a:buNone/>
            </a:pPr>
            <a:endParaRPr lang="en-US" sz="1000" dirty="0"/>
          </a:p>
          <a:p>
            <a:pPr marL="0" lvl="0" indent="0">
              <a:buNone/>
            </a:pPr>
            <a:r>
              <a:rPr lang="en-US" sz="3400" dirty="0"/>
              <a:t>Hypothesis tests account for sampling error, NOT for sampling bias.</a:t>
            </a:r>
          </a:p>
          <a:p>
            <a:pPr marL="0" lvl="0" indent="0">
              <a:buNone/>
            </a:pPr>
            <a:endParaRPr lang="en-US" sz="1000" dirty="0"/>
          </a:p>
          <a:p>
            <a:pPr marL="0" lvl="0" indent="0" algn="ctr">
              <a:buNone/>
            </a:pPr>
            <a:endParaRPr lang="en-US" sz="3400" b="1" dirty="0"/>
          </a:p>
          <a:p>
            <a:pPr marL="0" lvl="0" indent="0" algn="ctr">
              <a:buNone/>
            </a:pPr>
            <a:endParaRPr lang="en-US" sz="3400" b="1" dirty="0"/>
          </a:p>
          <a:p>
            <a:pPr marL="0" lvl="0" indent="0" algn="ctr">
              <a:buNone/>
            </a:pPr>
            <a:r>
              <a:rPr lang="en-US" sz="3400" b="1" dirty="0"/>
              <a:t>Hypothesis tests from 💩 biased samples 💩 </a:t>
            </a:r>
          </a:p>
          <a:p>
            <a:pPr marL="0" lvl="0" indent="0" algn="ctr">
              <a:buNone/>
            </a:pPr>
            <a:r>
              <a:rPr lang="en-US" sz="3400" b="1" dirty="0"/>
              <a:t>are misleading and cannot be trusted.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⚠️ Critical Assumption ⚠️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4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What’s the deal with the</a:t>
            </a:r>
            <a:br>
              <a:rPr lang="en-US" sz="5000" cap="none" dirty="0">
                <a:solidFill>
                  <a:srgbClr val="F9E2F7"/>
                </a:solidFill>
              </a:rPr>
            </a:br>
            <a:r>
              <a:rPr lang="en-US" sz="5000" cap="none" dirty="0">
                <a:solidFill>
                  <a:srgbClr val="F9E2F7"/>
                </a:solidFill>
              </a:rPr>
              <a:t>😒  Null Hypothesis 😒 ⁉️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77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73044" cy="51212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4000" dirty="0"/>
                  <a:t>The </a:t>
                </a:r>
                <a:r>
                  <a:rPr lang="en-US" sz="4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ar-AE" sz="4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4000" dirty="0"/>
                  <a:t> skeptically argues that data come from a </a:t>
                </a:r>
                <a:r>
                  <a:rPr lang="en-US" sz="4000" b="1" dirty="0">
                    <a:solidFill>
                      <a:srgbClr val="7030A0"/>
                    </a:solidFill>
                  </a:rPr>
                  <a:t>boring</a:t>
                </a:r>
                <a:r>
                  <a:rPr lang="en-US" sz="4000" dirty="0"/>
                  <a:t> population described by the </a:t>
                </a:r>
                <a:r>
                  <a:rPr lang="en-US" sz="4000" b="1" dirty="0">
                    <a:solidFill>
                      <a:srgbClr val="7030A0"/>
                    </a:solidFill>
                  </a:rPr>
                  <a:t>null model.</a:t>
                </a:r>
                <a:endParaRPr lang="ar-AE" sz="4000" b="1" dirty="0"/>
              </a:p>
              <a:p>
                <a:pPr marL="0" lvl="0" indent="0">
                  <a:buNone/>
                </a:pPr>
                <a:endParaRPr lang="en-US" sz="1000" dirty="0"/>
              </a:p>
              <a:p>
                <a:pPr marL="0" lvl="0" indent="0">
                  <a:buNone/>
                </a:pPr>
                <a:r>
                  <a:rPr lang="en-US" sz="4000" dirty="0"/>
                  <a:t>Building a sampling distribution from the appropriate </a:t>
                </a:r>
                <a:r>
                  <a:rPr lang="en-US" sz="4000" b="1" dirty="0">
                    <a:solidFill>
                      <a:srgbClr val="7030A0"/>
                    </a:solidFill>
                  </a:rPr>
                  <a:t>null model </a:t>
                </a:r>
                <a:r>
                  <a:rPr lang="en-US" sz="4000" dirty="0"/>
                  <a:t>is key to hypothesis testing.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73044" cy="5121275"/>
              </a:xfrm>
              <a:blipFill>
                <a:blip r:embed="rId2"/>
                <a:stretch>
                  <a:fillRect l="-2549" t="-1733" r="-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</a:t>
            </a:r>
            <a:r>
              <a:rPr lang="en-US" sz="4000" dirty="0">
                <a:solidFill>
                  <a:srgbClr val="9954CC"/>
                </a:solidFill>
              </a:rPr>
              <a:t>Boring</a:t>
            </a:r>
            <a:r>
              <a:rPr lang="en-US" sz="4000" dirty="0">
                <a:solidFill>
                  <a:srgbClr val="F9E2F7"/>
                </a:solidFill>
              </a:rPr>
              <a:t> Population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9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4000" dirty="0"/>
              <a:t>We conduct hypothesis testing by checking if our </a:t>
            </a:r>
            <a:r>
              <a:rPr lang="en-US" sz="4000" b="1" dirty="0">
                <a:solidFill>
                  <a:schemeClr val="accent1"/>
                </a:solidFill>
              </a:rPr>
              <a:t>estimate</a:t>
            </a:r>
            <a:r>
              <a:rPr lang="en-US" sz="4000" dirty="0"/>
              <a:t> is surprising under the null model.</a:t>
            </a:r>
          </a:p>
          <a:p>
            <a:pPr marL="0" lvl="0" indent="0">
              <a:buNone/>
            </a:pPr>
            <a:endParaRPr lang="en-US" sz="1000" dirty="0"/>
          </a:p>
          <a:p>
            <a:pPr marL="0" lvl="0" indent="0">
              <a:buNone/>
            </a:pPr>
            <a:endParaRPr lang="en-US" sz="1000" dirty="0"/>
          </a:p>
          <a:p>
            <a:pPr marL="0" lvl="0" indent="0">
              <a:buNone/>
            </a:pPr>
            <a:endParaRPr lang="en-US" sz="1000" dirty="0"/>
          </a:p>
          <a:p>
            <a:pPr marL="0" lvl="0" indent="0">
              <a:buNone/>
            </a:pPr>
            <a:r>
              <a:rPr lang="en-US" dirty="0"/>
              <a:t>We ask, "</a:t>
            </a:r>
            <a:r>
              <a:rPr lang="en-US" i="1" dirty="0"/>
              <a:t>Is the </a:t>
            </a:r>
            <a:r>
              <a:rPr lang="en-US" b="1" i="1" dirty="0">
                <a:solidFill>
                  <a:schemeClr val="accent6"/>
                </a:solidFill>
              </a:rPr>
              <a:t>population</a:t>
            </a:r>
            <a:r>
              <a:rPr lang="en-US" i="1" dirty="0"/>
              <a:t> from which we </a:t>
            </a:r>
            <a:r>
              <a:rPr lang="en-US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sampled </a:t>
            </a:r>
            <a:r>
              <a:rPr lang="en-US" i="1" dirty="0"/>
              <a:t>different from a </a:t>
            </a:r>
            <a:r>
              <a:rPr lang="en-US" b="1" i="1" dirty="0">
                <a:solidFill>
                  <a:srgbClr val="7030A0"/>
                </a:solidFill>
              </a:rPr>
              <a:t>boring</a:t>
            </a:r>
            <a:r>
              <a:rPr lang="en-US" i="1" dirty="0"/>
              <a:t> </a:t>
            </a:r>
            <a:r>
              <a:rPr lang="en-US" b="1" i="1" dirty="0">
                <a:solidFill>
                  <a:schemeClr val="accent6"/>
                </a:solidFill>
              </a:rPr>
              <a:t>population</a:t>
            </a:r>
            <a:r>
              <a:rPr lang="en-US" dirty="0"/>
              <a:t>"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Hypotheses Are About </a:t>
            </a:r>
            <a:r>
              <a:rPr lang="en-US" sz="4000" dirty="0">
                <a:solidFill>
                  <a:schemeClr val="accent6"/>
                </a:solidFill>
              </a:rPr>
              <a:t>Populations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44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</TotalTime>
  <Words>2059</Words>
  <Application>Microsoft Macintosh PowerPoint</Application>
  <PresentationFormat>On-screen Show (4:3)</PresentationFormat>
  <Paragraphs>282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Math</vt:lpstr>
      <vt:lpstr>Times New Roman</vt:lpstr>
      <vt:lpstr>Office Theme</vt:lpstr>
      <vt:lpstr>Hypothesis Testing</vt:lpstr>
      <vt:lpstr>Key Learning Objectives</vt:lpstr>
      <vt:lpstr>Intro to Hypothesis Testing</vt:lpstr>
      <vt:lpstr>Hypothesis Testing: The Dilemma 🤔</vt:lpstr>
      <vt:lpstr>Hypothesis Testing: The Solution 🧐</vt:lpstr>
      <vt:lpstr>⚠️ Critical Assumption ⚠️</vt:lpstr>
      <vt:lpstr>What’s the deal with the 😒  Null Hypothesis 😒 ⁉️</vt:lpstr>
      <vt:lpstr>The Boring Population</vt:lpstr>
      <vt:lpstr>Hypotheses Are About Populations</vt:lpstr>
      <vt:lpstr>The Null hypothesis</vt:lpstr>
      <vt:lpstr>Null vs. Alternate hypothesis</vt:lpstr>
      <vt:lpstr>Remember Why We Do Stats!</vt:lpstr>
      <vt:lpstr>A Good Null Hypothesis: </vt:lpstr>
      <vt:lpstr>😒 H_0 😒 is specific, 🤓 H_A  🤓 is not.</vt:lpstr>
      <vt:lpstr>Why Do We Test H_0?</vt:lpstr>
      <vt:lpstr>The P-value 😲 A measure of surprise 😲</vt:lpstr>
      <vt:lpstr>P-Value</vt:lpstr>
      <vt:lpstr>Finding P-values</vt:lpstr>
      <vt:lpstr>An Unremarkable P-Value</vt:lpstr>
      <vt:lpstr>A Remarkable P-Value</vt:lpstr>
      <vt:lpstr>Most Tests Are Two-Tailed</vt:lpstr>
      <vt:lpstr>One Tailed P-Values</vt:lpstr>
      <vt:lpstr>A Guide to P-Values (From The ASA)</vt:lpstr>
      <vt:lpstr>PowerPoint Presentation</vt:lpstr>
      <vt:lpstr>Statistical Significance</vt:lpstr>
      <vt:lpstr>Stop 🛑 Think 🧠 What Happened❓</vt:lpstr>
      <vt:lpstr>Is α (Somewhat) Arbitrary?</vt:lpstr>
      <vt:lpstr>Why is often α = 0.05 ?</vt:lpstr>
      <vt:lpstr>What To Do When P &lt; α?</vt:lpstr>
      <vt:lpstr>What To Do When P &gt; α?</vt:lpstr>
      <vt:lpstr>PowerPoint Presentation</vt:lpstr>
      <vt:lpstr>Hypothesis Testing: What Could Go Wrong?</vt:lpstr>
      <vt:lpstr>A False Positive</vt:lpstr>
      <vt:lpstr>A False Negative</vt:lpstr>
      <vt:lpstr>Effects of Sample Size</vt:lpstr>
      <vt:lpstr>PowerPoint Presentation</vt:lpstr>
      <vt:lpstr>Hypothesis Testing Example</vt:lpstr>
      <vt:lpstr>The Experiment and Results</vt:lpstr>
      <vt:lpstr>Steps of Hypothesis Testing</vt:lpstr>
      <vt:lpstr>1. State H_0 and H_A</vt:lpstr>
      <vt:lpstr>2. Calculate a Test Statistic.</vt:lpstr>
      <vt:lpstr>3. Generate the Null Distribution.</vt:lpstr>
      <vt:lpstr> 4 &amp; 5: Find the critical Value &amp; P-Value.</vt:lpstr>
      <vt:lpstr>6. Decide and Conclude</vt:lpstr>
      <vt:lpstr>PowerPoint Presentation</vt:lpstr>
      <vt:lpstr>Correlation Does Not Equal Causation</vt:lpstr>
      <vt:lpstr>Confounding Variable</vt:lpstr>
      <vt:lpstr>Observations vs Experiments</vt:lpstr>
      <vt:lpstr>Significance ≠ Importance</vt:lpstr>
      <vt:lpstr>Test Meaningful Hypotheses!</vt:lpstr>
      <vt:lpstr>Hypothesis Testing Summary</vt:lpstr>
      <vt:lpstr>Key Points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Yaniv</dc:creator>
  <cp:keywords/>
  <cp:lastModifiedBy>Microsoft Office User</cp:lastModifiedBy>
  <cp:revision>78</cp:revision>
  <dcterms:created xsi:type="dcterms:W3CDTF">2019-05-05T03:42:31Z</dcterms:created>
  <dcterms:modified xsi:type="dcterms:W3CDTF">2019-08-04T03:31:31Z</dcterms:modified>
</cp:coreProperties>
</file>